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76" r:id="rId4"/>
    <p:sldId id="257" r:id="rId5"/>
    <p:sldId id="263" r:id="rId6"/>
    <p:sldId id="261" r:id="rId7"/>
    <p:sldId id="277" r:id="rId8"/>
    <p:sldId id="280" r:id="rId9"/>
    <p:sldId id="281" r:id="rId10"/>
    <p:sldId id="269" r:id="rId11"/>
    <p:sldId id="266" r:id="rId12"/>
    <p:sldId id="271" r:id="rId13"/>
    <p:sldId id="272" r:id="rId14"/>
    <p:sldId id="270" r:id="rId15"/>
    <p:sldId id="264" r:id="rId16"/>
    <p:sldId id="267" r:id="rId17"/>
    <p:sldId id="268" r:id="rId18"/>
    <p:sldId id="278" r:id="rId19"/>
    <p:sldId id="273" r:id="rId20"/>
    <p:sldId id="274" r:id="rId21"/>
    <p:sldId id="275" r:id="rId22"/>
    <p:sldId id="259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2E1"/>
    <a:srgbClr val="99DABA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643"/>
  </p:normalViewPr>
  <p:slideViewPr>
    <p:cSldViewPr>
      <p:cViewPr varScale="1">
        <p:scale>
          <a:sx n="120" d="100"/>
          <a:sy n="120" d="100"/>
        </p:scale>
        <p:origin x="162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10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video" Target="../media/media11.mp4"/><Relationship Id="rId5" Type="http://schemas.microsoft.com/office/2007/relationships/media" Target="../media/media11.mp4"/><Relationship Id="rId10" Type="http://schemas.openxmlformats.org/officeDocument/2006/relationships/image" Target="../media/image17.png"/><Relationship Id="rId4" Type="http://schemas.openxmlformats.org/officeDocument/2006/relationships/video" Target="../media/media10.mp4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1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video" Target="../media/media14.mp4"/><Relationship Id="rId5" Type="http://schemas.microsoft.com/office/2007/relationships/media" Target="../media/media14.mp4"/><Relationship Id="rId4" Type="http://schemas.openxmlformats.org/officeDocument/2006/relationships/video" Target="../media/media13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11.png"/><Relationship Id="rId4" Type="http://schemas.openxmlformats.org/officeDocument/2006/relationships/video" Target="../media/media3.mp4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1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video" Target="../media/media17.mp4"/><Relationship Id="rId5" Type="http://schemas.microsoft.com/office/2007/relationships/media" Target="../media/media17.mp4"/><Relationship Id="rId4" Type="http://schemas.openxmlformats.org/officeDocument/2006/relationships/video" Target="../media/media16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3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12.png"/><Relationship Id="rId2" Type="http://schemas.openxmlformats.org/officeDocument/2006/relationships/video" Target="../media/media3.mp4"/><Relationship Id="rId16" Type="http://schemas.openxmlformats.org/officeDocument/2006/relationships/image" Target="../media/image11.png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image" Target="../media/image10.png"/><Relationship Id="rId10" Type="http://schemas.openxmlformats.org/officeDocument/2006/relationships/video" Target="../media/media7.mp4"/><Relationship Id="rId19" Type="http://schemas.openxmlformats.org/officeDocument/2006/relationships/image" Target="../media/image14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8" name="cfd1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1958" y="2478207"/>
            <a:ext cx="2697919" cy="2096828"/>
          </a:xfrm>
          <a:prstGeom prst="rect">
            <a:avLst/>
          </a:prstGeom>
        </p:spPr>
      </p:pic>
      <p:pic>
        <p:nvPicPr>
          <p:cNvPr id="9" name="cfd3_col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81747" y="2478207"/>
            <a:ext cx="2742544" cy="2088232"/>
          </a:xfrm>
          <a:prstGeom prst="rect">
            <a:avLst/>
          </a:prstGeom>
        </p:spPr>
      </p:pic>
      <p:pic>
        <p:nvPicPr>
          <p:cNvPr id="11" name="cfd2_colo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76763" y="2478207"/>
            <a:ext cx="2697919" cy="20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5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　結果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DEM only</a:t>
            </a:r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最終的な層の状態に差がない</a:t>
            </a:r>
            <a:endParaRPr kumimoji="1" lang="en-US" altLang="ja-JP" dirty="0"/>
          </a:p>
          <a:p>
            <a:r>
              <a:rPr kumimoji="1" lang="en-US" altLang="ja-JP" dirty="0"/>
              <a:t>  </a:t>
            </a:r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どの速度においても</a:t>
            </a:r>
            <a:r>
              <a:rPr kumimoji="1" lang="en-US" altLang="ja-JP" dirty="0"/>
              <a:t>,</a:t>
            </a:r>
            <a:r>
              <a:rPr kumimoji="1" lang="ja-JP" altLang="en-US"/>
              <a:t>層が保たれる</a:t>
            </a:r>
            <a:endParaRPr kumimoji="1"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3057477"/>
            <a:ext cx="813690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CFD</a:t>
            </a:r>
          </a:p>
          <a:p>
            <a:endParaRPr kumimoji="1" lang="en-US" altLang="ja-JP" dirty="0"/>
          </a:p>
          <a:p>
            <a:r>
              <a:rPr kumimoji="1" lang="ja-JP" altLang="en-US"/>
              <a:t>・ 最終的な層の状態に差</a:t>
            </a:r>
            <a:r>
              <a:rPr kumimoji="1" lang="ja-JP" altLang="en-US" dirty="0"/>
              <a:t>がある</a:t>
            </a:r>
            <a:endParaRPr kumimoji="1" lang="en-US" altLang="ja-JP" dirty="0"/>
          </a:p>
          <a:p>
            <a:r>
              <a:rPr kumimoji="1" lang="ja-JP" altLang="en-US" dirty="0"/>
              <a:t>　・</a:t>
            </a:r>
            <a:r>
              <a:rPr kumimoji="1" lang="en-US" altLang="ja-JP" dirty="0"/>
              <a:t> 100 [mm/s] </a:t>
            </a:r>
            <a:r>
              <a:rPr kumimoji="1" lang="ja-JP" altLang="en-US" dirty="0"/>
              <a:t>だと層が崩れる</a:t>
            </a:r>
            <a:endParaRPr kumimoji="1" lang="en-US" altLang="ja-JP" dirty="0"/>
          </a:p>
          <a:p>
            <a:r>
              <a:rPr kumimoji="1" lang="ja-JP" altLang="en-US" dirty="0"/>
              <a:t>　・ </a:t>
            </a:r>
            <a:r>
              <a:rPr kumimoji="1" lang="en-US" altLang="ja-JP" dirty="0"/>
              <a:t>200,300 [mm/s] </a:t>
            </a:r>
            <a:r>
              <a:rPr kumimoji="1" lang="ja-JP" altLang="en-US" dirty="0"/>
              <a:t>だと層</a:t>
            </a:r>
            <a:r>
              <a:rPr kumimoji="1" lang="ja-JP" altLang="en-US"/>
              <a:t>が保たれる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pestle</a:t>
            </a:r>
            <a:r>
              <a:rPr kumimoji="1" lang="ja-JP" altLang="en-US"/>
              <a:t>と粒子の落下速度の差により</a:t>
            </a:r>
            <a:r>
              <a:rPr kumimoji="1" lang="en-US" altLang="ja-JP" dirty="0"/>
              <a:t>,</a:t>
            </a:r>
            <a:r>
              <a:rPr kumimoji="1" lang="ja-JP" altLang="en-US"/>
              <a:t>壁面周りに隙間ができている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3950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　考察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CFD - 100 [mm/s] </a:t>
            </a:r>
            <a:r>
              <a:rPr kumimoji="1" lang="ja-JP" altLang="en-US"/>
              <a:t>で層が崩れる</a:t>
            </a:r>
            <a:endParaRPr kumimoji="1"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7064" y="393305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CFD -</a:t>
            </a:r>
            <a:r>
              <a:rPr kumimoji="1" lang="ja-JP" altLang="en-US"/>
              <a:t> </a:t>
            </a:r>
            <a:r>
              <a:rPr kumimoji="1" lang="en-US" altLang="ja-JP" dirty="0"/>
              <a:t>200,300 [</a:t>
            </a:r>
            <a:r>
              <a:rPr kumimoji="1" lang="en-US" altLang="ja-JP" dirty="0" err="1"/>
              <a:t>ms</a:t>
            </a:r>
            <a:r>
              <a:rPr kumimoji="1" lang="en-US" altLang="ja-JP" dirty="0"/>
              <a:t>]</a:t>
            </a:r>
            <a:r>
              <a:rPr kumimoji="1" lang="ja-JP" altLang="en-US"/>
              <a:t>では層状</a:t>
            </a:r>
            <a:r>
              <a:rPr kumimoji="1" lang="ja-JP" altLang="en-US" dirty="0"/>
              <a:t>を保ったまま落下した</a:t>
            </a:r>
            <a:endParaRPr kumimoji="1" lang="en-US" altLang="ja-JP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9552" y="2074496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-&gt;</a:t>
            </a:r>
            <a:r>
              <a:rPr kumimoji="1" lang="ja-JP" altLang="en-US" sz="2800"/>
              <a:t> 気層の影響により</a:t>
            </a:r>
            <a:r>
              <a:rPr kumimoji="1" lang="en-US" altLang="ja-JP" sz="2800" dirty="0"/>
              <a:t>,</a:t>
            </a:r>
            <a:r>
              <a:rPr kumimoji="1" lang="ja-JP" altLang="en-US" sz="2800"/>
              <a:t>壁面周りに隙間ができる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57064" y="4581128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-&gt; </a:t>
            </a:r>
            <a:r>
              <a:rPr kumimoji="1" lang="ja-JP" altLang="en-US" sz="2800"/>
              <a:t>下側</a:t>
            </a:r>
            <a:r>
              <a:rPr kumimoji="1" lang="ja-JP" altLang="en-US" sz="2800" dirty="0"/>
              <a:t>からの</a:t>
            </a:r>
            <a:r>
              <a:rPr kumimoji="1" lang="ja-JP" altLang="en-US" sz="2800"/>
              <a:t>吸引力が充分に大きい</a:t>
            </a:r>
            <a:endParaRPr kumimoji="1" lang="en-US" altLang="ja-JP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6908DBE-8907-DE4D-91D0-A5243DD50E75}"/>
              </a:ext>
            </a:extLst>
          </p:cNvPr>
          <p:cNvSpPr txBox="1"/>
          <p:nvPr/>
        </p:nvSpPr>
        <p:spPr>
          <a:xfrm>
            <a:off x="557064" y="2855838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-&gt;</a:t>
            </a:r>
            <a:r>
              <a:rPr kumimoji="1" lang="ja-JP" altLang="en-US" sz="2800"/>
              <a:t> そこに下層粒子が流れ込んでしまう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674717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まとめ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39552" y="1412776"/>
            <a:ext cx="8136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pestle</a:t>
            </a:r>
            <a:r>
              <a:rPr kumimoji="1" lang="ja-JP" altLang="en-US" dirty="0"/>
              <a:t>の落下</a:t>
            </a:r>
            <a:r>
              <a:rPr kumimoji="1" lang="ja-JP" altLang="en-US"/>
              <a:t>により</a:t>
            </a:r>
            <a:r>
              <a:rPr kumimoji="1" lang="en-US" altLang="ja-JP"/>
              <a:t>,</a:t>
            </a:r>
            <a:r>
              <a:rPr kumimoji="1" lang="ja-JP" altLang="en-US"/>
              <a:t>壁面との間に隙間</a:t>
            </a:r>
            <a:r>
              <a:rPr kumimoji="1" lang="ja-JP" altLang="en-US" dirty="0"/>
              <a:t>が生じる。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その隙間を最下層の粒子が埋めようとして層が崩れる。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しかし、</a:t>
            </a:r>
            <a:r>
              <a:rPr kumimoji="1" lang="en-US" altLang="ja-JP" dirty="0"/>
              <a:t>pestle</a:t>
            </a:r>
            <a:r>
              <a:rPr kumimoji="1" lang="ja-JP" altLang="en-US" dirty="0"/>
              <a:t>の落下速度が十分なときには、</a:t>
            </a:r>
            <a:r>
              <a:rPr kumimoji="1" lang="ja-JP" altLang="en-US" u="sng" dirty="0"/>
              <a:t>下側から</a:t>
            </a:r>
            <a:r>
              <a:rPr kumimoji="1" lang="ja-JP" altLang="en-US" u="sng"/>
              <a:t>の吸引力が強く</a:t>
            </a:r>
            <a:r>
              <a:rPr kumimoji="1" lang="en-US" altLang="ja-JP" dirty="0"/>
              <a:t>,</a:t>
            </a:r>
            <a:r>
              <a:rPr kumimoji="1" lang="ja-JP" altLang="en-US"/>
              <a:t>層が保たれたまま落下する</a:t>
            </a:r>
            <a:r>
              <a:rPr kumimoji="1" lang="ja-JP" altLang="en-US" dirty="0"/>
              <a:t>。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5255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DEM only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dem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9585" y="2492897"/>
            <a:ext cx="2784310" cy="2088232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pic>
        <p:nvPicPr>
          <p:cNvPr id="11" name="dem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79845" y="2492897"/>
            <a:ext cx="2784309" cy="2088232"/>
          </a:xfrm>
          <a:prstGeom prst="rect">
            <a:avLst/>
          </a:prstGeom>
        </p:spPr>
      </p:pic>
      <p:pic>
        <p:nvPicPr>
          <p:cNvPr id="12" name="dem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00104" y="2492897"/>
            <a:ext cx="2784309" cy="2088232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564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DEM </a:t>
            </a:r>
            <a:r>
              <a:rPr lang="en-US" altLang="ko-KR" dirty="0" err="1"/>
              <a:t>only_Color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3" name="dem2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70666" y="2492897"/>
            <a:ext cx="2784309" cy="2088232"/>
          </a:xfrm>
          <a:prstGeom prst="rect">
            <a:avLst/>
          </a:prstGeom>
        </p:spPr>
      </p:pic>
      <p:pic>
        <p:nvPicPr>
          <p:cNvPr id="5" name="dem1_col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6030" y="2492897"/>
            <a:ext cx="2784309" cy="2088232"/>
          </a:xfrm>
          <a:prstGeom prst="rect">
            <a:avLst/>
          </a:prstGeom>
        </p:spPr>
      </p:pic>
      <p:pic>
        <p:nvPicPr>
          <p:cNvPr id="6" name="dem3_colo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65709" y="2492898"/>
            <a:ext cx="278430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0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HalfNum_DEM</a:t>
            </a:r>
            <a:r>
              <a:rPr lang="en-US" altLang="ko-KR" dirty="0"/>
              <a:t> only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3" name="halfNum_dem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6480" y="2478207"/>
            <a:ext cx="2795771" cy="2096828"/>
          </a:xfrm>
          <a:prstGeom prst="rect">
            <a:avLst/>
          </a:prstGeom>
        </p:spPr>
      </p:pic>
      <p:pic>
        <p:nvPicPr>
          <p:cNvPr id="5" name="halfNum_dem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81747" y="2478207"/>
            <a:ext cx="2795771" cy="2096828"/>
          </a:xfrm>
          <a:prstGeom prst="rect">
            <a:avLst/>
          </a:prstGeom>
        </p:spPr>
      </p:pic>
      <p:pic>
        <p:nvPicPr>
          <p:cNvPr id="6" name="halfNum_dem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70666" y="2478207"/>
            <a:ext cx="2795771" cy="20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4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Comparison, Grid size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3645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Grid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56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0.5 [mm]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22780" y="594008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1.0 [mm]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40152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2.0 [mm]</a:t>
            </a:r>
            <a:endParaRPr kumimoji="1" lang="ja-JP" altLang="en-US" dirty="0"/>
          </a:p>
        </p:txBody>
      </p:sp>
      <p:pic>
        <p:nvPicPr>
          <p:cNvPr id="5" name="cfd2_compare_grid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412776"/>
            <a:ext cx="7498037" cy="4248888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4528897" y="6485006"/>
            <a:ext cx="2802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/>
              <a:t>(</a:t>
            </a:r>
            <a:r>
              <a:rPr kumimoji="1" lang="ja-JP" altLang="en-US" sz="1050" dirty="0"/>
              <a:t>落下速度　</a:t>
            </a:r>
            <a:r>
              <a:rPr kumimoji="1" lang="en-US" altLang="ja-JP" sz="1050" dirty="0"/>
              <a:t>200[mm/s)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3309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Grid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56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0.5 [mm]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22780" y="594008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1.0 [mm]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40152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2.0 [mm]</a:t>
            </a:r>
            <a:endParaRPr kumimoji="1" lang="ja-JP" altLang="en-US" dirty="0"/>
          </a:p>
        </p:txBody>
      </p:sp>
      <p:pic>
        <p:nvPicPr>
          <p:cNvPr id="3" name="cfd2_compare_grid_epsil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412776"/>
            <a:ext cx="7497303" cy="424847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528897" y="6485006"/>
            <a:ext cx="2802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/>
              <a:t>(</a:t>
            </a:r>
            <a:r>
              <a:rPr kumimoji="1" lang="ja-JP" altLang="en-US" sz="1050" dirty="0"/>
              <a:t>落下速度　</a:t>
            </a:r>
            <a:r>
              <a:rPr kumimoji="1" lang="en-US" altLang="ja-JP" sz="1050" dirty="0"/>
              <a:t>200[mm/s)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0583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　結果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Grid size = 0.5 [mm]</a:t>
            </a:r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1.0 [mm] </a:t>
            </a:r>
            <a:r>
              <a:rPr kumimoji="1" lang="ja-JP" altLang="en-US"/>
              <a:t>の場合と類似した挙動</a:t>
            </a:r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1.0 [mm] </a:t>
            </a:r>
            <a:r>
              <a:rPr kumimoji="1" lang="ja-JP" altLang="en-US"/>
              <a:t>の場合と比較し</a:t>
            </a:r>
            <a:r>
              <a:rPr kumimoji="1" lang="en-US" altLang="ja-JP" dirty="0"/>
              <a:t>,</a:t>
            </a:r>
            <a:r>
              <a:rPr kumimoji="1" lang="ja-JP" altLang="en-US"/>
              <a:t>空隙の大きさに差がみられる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3057477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Grid size = 2.0 [mm]</a:t>
            </a:r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明らかに</a:t>
            </a:r>
            <a:r>
              <a:rPr kumimoji="1" lang="en-US" altLang="ja-JP" dirty="0"/>
              <a:t>,1.0 [mm]</a:t>
            </a:r>
            <a:r>
              <a:rPr kumimoji="1" lang="ja-JP" altLang="en-US"/>
              <a:t>と異なる挙動</a:t>
            </a:r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左右非対称な挙動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90862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/>
              <a:t>Click to edit Master text styles </a:t>
            </a:r>
            <a:r>
              <a:rPr lang="en-US" b="1" dirty="0"/>
              <a:t>- </a:t>
            </a:r>
            <a:r>
              <a:rPr lang="en-US" altLang="ko-KR" b="1" dirty="0">
                <a:latin typeface="Arial" pitchFamily="34" charset="0"/>
                <a:cs typeface="Arial" pitchFamily="34" charset="0"/>
              </a:rPr>
              <a:t>Standard (4:3)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pPr>
              <a:buFont typeface="Wingdings" pitchFamily="2" charset="2"/>
              <a:buChar char="ü"/>
            </a:pP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857540"/>
                  </p:ext>
                </p:extLst>
              </p:nvPr>
            </p:nvGraphicFramePr>
            <p:xfrm>
              <a:off x="683568" y="1556792"/>
              <a:ext cx="7488832" cy="4752528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1250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frieciton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857540"/>
                  </p:ext>
                </p:extLst>
              </p:nvPr>
            </p:nvGraphicFramePr>
            <p:xfrm>
              <a:off x="683568" y="1556792"/>
              <a:ext cx="7488832" cy="4752528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/>
                    <a:gridCol w="3744416"/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100326" t="-101149" r="-326" b="-700000"/>
                          </a:stretch>
                        </a:blipFill>
                      </a:tcPr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 smtClean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 smtClean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 smtClean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 smtClean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 smtClean="0">
                              <a:effectLst/>
                            </a:rPr>
                            <a:t> 1250 [kg/m</a:t>
                          </a:r>
                          <a:r>
                            <a:rPr lang="en-US" altLang="ja-JP" sz="1100" u="none" strike="noStrike" baseline="30000" dirty="0" smtClean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 smtClean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 smtClean="0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 smtClean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Spring 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 smtClean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Coefficient 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 smtClean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 smtClean="0">
                              <a:effectLst/>
                            </a:rPr>
                            <a:t>frieciton</a:t>
                          </a:r>
                          <a:endParaRPr lang="en-US" altLang="ja-JP" sz="1100" u="none" strike="noStrike" dirty="0" smtClean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575900"/>
              </p:ext>
            </p:extLst>
          </p:nvPr>
        </p:nvGraphicFramePr>
        <p:xfrm>
          <a:off x="611560" y="2633627"/>
          <a:ext cx="7920880" cy="241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500 、000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2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0.2 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301956"/>
              </p:ext>
            </p:extLst>
          </p:nvPr>
        </p:nvGraphicFramePr>
        <p:xfrm>
          <a:off x="611560" y="1622231"/>
          <a:ext cx="7920880" cy="72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407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Suction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100[mm/s]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baseline="0" dirty="0">
                          <a:effectLst/>
                          <a:latin typeface="+mn-lt"/>
                        </a:rPr>
                        <a:t>200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[mm/s]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300 [mm/s]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93590"/>
              </p:ext>
            </p:extLst>
          </p:nvPr>
        </p:nvGraphicFramePr>
        <p:xfrm>
          <a:off x="611560" y="5339563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Comparison, Suction velocity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56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22780" y="594008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40152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9" name="dem_compare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412776"/>
            <a:ext cx="7416823" cy="424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6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56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22780" y="594008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40152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5" name="cfd_compare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5" y="1414643"/>
            <a:ext cx="7272807" cy="423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17605" y="3764385"/>
            <a:ext cx="271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310809" y="4247069"/>
            <a:ext cx="8581669" cy="1980215"/>
          </a:xfrm>
          <a:prstGeom prst="rect">
            <a:avLst/>
          </a:prstGeom>
          <a:solidFill>
            <a:srgbClr val="99DABA"/>
          </a:solidFill>
          <a:ln w="38100">
            <a:solidFill>
              <a:srgbClr val="99D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46634" y="378483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37542" y="3758262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10809" y="1658573"/>
            <a:ext cx="8581669" cy="1980215"/>
          </a:xfrm>
          <a:prstGeom prst="rect">
            <a:avLst/>
          </a:prstGeom>
          <a:solidFill>
            <a:srgbClr val="ABD2E1"/>
          </a:solidFill>
          <a:ln w="38100">
            <a:solidFill>
              <a:srgbClr val="ABD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10811" y="2292596"/>
            <a:ext cx="746707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dirty="0" err="1"/>
              <a:t>DEMonly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59870" y="5039812"/>
            <a:ext cx="74670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dirty="0"/>
              <a:t>CFD</a:t>
            </a:r>
            <a:endParaRPr kumimoji="1" lang="ja-JP" altLang="en-US" dirty="0"/>
          </a:p>
        </p:txBody>
      </p:sp>
      <p:pic>
        <p:nvPicPr>
          <p:cNvPr id="26" name="dem1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90129" y="1737985"/>
            <a:ext cx="2456505" cy="1842379"/>
          </a:xfrm>
          <a:prstGeom prst="rect">
            <a:avLst/>
          </a:prstGeom>
        </p:spPr>
      </p:pic>
      <p:pic>
        <p:nvPicPr>
          <p:cNvPr id="27" name="dem2_col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729014" y="1737985"/>
            <a:ext cx="2456505" cy="1842379"/>
          </a:xfrm>
          <a:prstGeom prst="rect">
            <a:avLst/>
          </a:prstGeom>
        </p:spPr>
      </p:pic>
      <p:pic>
        <p:nvPicPr>
          <p:cNvPr id="28" name="dem3_colo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359691" y="1737985"/>
            <a:ext cx="2445215" cy="1833911"/>
          </a:xfrm>
          <a:prstGeom prst="rect">
            <a:avLst/>
          </a:prstGeom>
        </p:spPr>
      </p:pic>
      <p:pic>
        <p:nvPicPr>
          <p:cNvPr id="29" name="cfd1_color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07678" y="4313545"/>
            <a:ext cx="2438956" cy="1829217"/>
          </a:xfrm>
          <a:prstGeom prst="rect">
            <a:avLst/>
          </a:prstGeom>
        </p:spPr>
      </p:pic>
      <p:pic>
        <p:nvPicPr>
          <p:cNvPr id="30" name="cfd2_color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729014" y="4320677"/>
            <a:ext cx="2456505" cy="1842379"/>
          </a:xfrm>
          <a:prstGeom prst="rect">
            <a:avLst/>
          </a:prstGeom>
        </p:spPr>
      </p:pic>
      <p:pic>
        <p:nvPicPr>
          <p:cNvPr id="31" name="cfd3_color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349300" y="4313545"/>
            <a:ext cx="2438956" cy="182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3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9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9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99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10969</TotalTime>
  <Words>756</Words>
  <Application>Microsoft Macintosh PowerPoint</Application>
  <PresentationFormat>画面に合わせる (4:3)</PresentationFormat>
  <Paragraphs>143</Paragraphs>
  <Slides>21</Slides>
  <Notes>0</Notes>
  <HiddenSlides>4</HiddenSlides>
  <MMClips>22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21</vt:i4>
      </vt:variant>
    </vt:vector>
  </HeadingPairs>
  <TitlesOfParts>
    <vt:vector size="30" baseType="lpstr">
      <vt:lpstr>맑은 고딕</vt:lpstr>
      <vt:lpstr>ＭＳ Ｐゴシック</vt:lpstr>
      <vt:lpstr>メイリオ</vt:lpstr>
      <vt:lpstr>Arial</vt:lpstr>
      <vt:lpstr>Calibri</vt:lpstr>
      <vt:lpstr>Cambria Math</vt:lpstr>
      <vt:lpstr>Wingdings</vt:lpstr>
      <vt:lpstr>Office Theme</vt:lpstr>
      <vt:lpstr>Custom Design</vt:lpstr>
      <vt:lpstr>PowerPoint プレゼンテーション</vt:lpstr>
      <vt:lpstr>PowerPoint プレゼンテーション</vt:lpstr>
      <vt:lpstr>Physical properties</vt:lpstr>
      <vt:lpstr>Calculation conditions</vt:lpstr>
      <vt:lpstr>Object size</vt:lpstr>
      <vt:lpstr>PowerPoint プレゼンテーション</vt:lpstr>
      <vt:lpstr>Comparison, Suction velocity</vt:lpstr>
      <vt:lpstr>Comparison, Suction velocity</vt:lpstr>
      <vt:lpstr>Comparison, Suction velocity</vt:lpstr>
      <vt:lpstr>Comparison, Suction velocity</vt:lpstr>
      <vt:lpstr>　結果</vt:lpstr>
      <vt:lpstr>　考察</vt:lpstr>
      <vt:lpstr> まとめ</vt:lpstr>
      <vt:lpstr>DEM only</vt:lpstr>
      <vt:lpstr>DEM only_Color</vt:lpstr>
      <vt:lpstr>HalfNum_DEM only</vt:lpstr>
      <vt:lpstr>PowerPoint プレゼンテーション</vt:lpstr>
      <vt:lpstr>Comparison, Grid size</vt:lpstr>
      <vt:lpstr>Comparison, Grid size</vt:lpstr>
      <vt:lpstr>　結果</vt:lpstr>
      <vt:lpstr> Free PPT _ Click to add title</vt:lpstr>
    </vt:vector>
  </TitlesOfParts>
  <Company>Microsoft Corporation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吉田昂生</cp:lastModifiedBy>
  <cp:revision>93</cp:revision>
  <dcterms:created xsi:type="dcterms:W3CDTF">2014-04-01T16:35:38Z</dcterms:created>
  <dcterms:modified xsi:type="dcterms:W3CDTF">2018-07-06T03:09:09Z</dcterms:modified>
</cp:coreProperties>
</file>